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6" r:id="rId3"/>
    <p:sldId id="258" r:id="rId4"/>
    <p:sldId id="260" r:id="rId5"/>
    <p:sldId id="261" r:id="rId6"/>
    <p:sldId id="262" r:id="rId7"/>
    <p:sldId id="263" r:id="rId8"/>
    <p:sldId id="264" r:id="rId9"/>
    <p:sldId id="265" r:id="rId10"/>
    <p:sldId id="266" r:id="rId11"/>
    <p:sldId id="267" r:id="rId12"/>
    <p:sldId id="268" r:id="rId13"/>
    <p:sldId id="269" r:id="rId14"/>
    <p:sldId id="270" r:id="rId15"/>
    <p:sldId id="272"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0" d="100"/>
          <a:sy n="50" d="100"/>
        </p:scale>
        <p:origin x="-1476" y="-4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910080" y="359898"/>
            <a:ext cx="987552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EDF5A6F2-792D-4502-BB06-F13671A6646A}" type="slidenum">
              <a:rPr lang="ru-RU" smtClean="0"/>
              <a:t>‹#›</a:t>
            </a:fld>
            <a:endParaRPr lang="ru-RU"/>
          </a:p>
        </p:txBody>
      </p:sp>
      <p:sp>
        <p:nvSpPr>
          <p:cNvPr id="8" name="Овал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DF5A6F2-792D-4502-BB06-F13671A6646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DF5A6F2-792D-4502-BB06-F13671A6646A}" type="slidenum">
              <a:rPr lang="ru-RU" smtClean="0"/>
              <a:t>‹#›</a:t>
            </a:fld>
            <a:endParaRPr lang="ru-RU"/>
          </a:p>
        </p:txBody>
      </p:sp>
      <p:sp>
        <p:nvSpPr>
          <p:cNvPr id="10" name="Прямоугольник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4144" y="274320"/>
            <a:ext cx="999744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DF5A6F2-792D-4502-BB06-F13671A6646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EDF5A6F2-792D-4502-BB06-F13671A6646A}"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4144" y="274320"/>
            <a:ext cx="999744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EDF5A6F2-792D-4502-BB06-F13671A6646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EDF5A6F2-792D-4502-BB06-F13671A6646A}" type="slidenum">
              <a:rPr lang="ru-RU" smtClean="0"/>
              <a:t>‹#›</a:t>
            </a:fld>
            <a:endParaRPr lang="ru-RU"/>
          </a:p>
        </p:txBody>
      </p:sp>
      <p:sp>
        <p:nvSpPr>
          <p:cNvPr id="6" name="Прямоугольник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DF5A6F2-792D-4502-BB06-F13671A6646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DF5A6F2-792D-4502-BB06-F13671A6646A}" type="slidenum">
              <a:rPr lang="ru-RU" smtClean="0"/>
              <a:t>‹#›</a:t>
            </a:fld>
            <a:endParaRPr lang="ru-RU"/>
          </a:p>
        </p:txBody>
      </p:sp>
      <p:sp>
        <p:nvSpPr>
          <p:cNvPr id="8" name="Прямоугольник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DF5A6F2-792D-4502-BB06-F13671A6646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144000" y="274640"/>
            <a:ext cx="24384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524000" y="274641"/>
            <a:ext cx="7416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515B0F7-BB12-4D13-B95A-9C9713E3F91F}" type="datetimeFigureOut">
              <a:rPr lang="ru-RU" smtClean="0"/>
              <a:t>03.11.2020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DF5A6F2-792D-4502-BB06-F13671A6646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914144" y="274638"/>
            <a:ext cx="999744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914144" y="1447800"/>
            <a:ext cx="999744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515B0F7-BB12-4D13-B95A-9C9713E3F91F}" type="datetimeFigureOut">
              <a:rPr lang="ru-RU" smtClean="0"/>
              <a:t>03.11.2020</a:t>
            </a:fld>
            <a:endParaRPr lang="ru-RU"/>
          </a:p>
        </p:txBody>
      </p:sp>
      <p:sp>
        <p:nvSpPr>
          <p:cNvPr id="10" name="Нижний колонтитул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DF5A6F2-792D-4502-BB06-F13671A6646A}" type="slidenum">
              <a:rPr lang="ru-RU" smtClean="0"/>
              <a:t>‹#›</a:t>
            </a:fld>
            <a:endParaRPr lang="ru-RU"/>
          </a:p>
        </p:txBody>
      </p:sp>
      <p:sp>
        <p:nvSpPr>
          <p:cNvPr id="15" name="Прямоугольник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41565" y="1540374"/>
            <a:ext cx="9144000" cy="2387600"/>
          </a:xfrm>
        </p:spPr>
        <p:txBody>
          <a:bodyPr>
            <a:normAutofit fontScale="90000"/>
          </a:bodyPr>
          <a:lstStyle/>
          <a:p>
            <a:pPr algn="ctr"/>
            <a:r>
              <a:rPr lang="ru-RU" sz="4800" b="1" dirty="0" smtClean="0">
                <a:latin typeface="Times New Roman" panose="02020603050405020304" pitchFamily="18" charset="0"/>
                <a:cs typeface="Times New Roman" panose="02020603050405020304" pitchFamily="18" charset="0"/>
              </a:rPr>
              <a:t>Современные </a:t>
            </a:r>
            <a:r>
              <a:rPr lang="ru-RU" sz="4800" b="1" dirty="0">
                <a:latin typeface="Times New Roman" panose="02020603050405020304" pitchFamily="18" charset="0"/>
                <a:cs typeface="Times New Roman" panose="02020603050405020304" pitchFamily="18" charset="0"/>
              </a:rPr>
              <a:t>методы стандартизации и сертификации.</a:t>
            </a:r>
            <a:br>
              <a:rPr lang="ru-RU" sz="4800" b="1" dirty="0">
                <a:latin typeface="Times New Roman" panose="02020603050405020304" pitchFamily="18" charset="0"/>
                <a:cs typeface="Times New Roman" panose="02020603050405020304" pitchFamily="18" charset="0"/>
              </a:rPr>
            </a:br>
            <a:endParaRPr lang="ru-RU" sz="4800" b="1" dirty="0"/>
          </a:p>
        </p:txBody>
      </p:sp>
      <p:sp>
        <p:nvSpPr>
          <p:cNvPr id="3" name="Подзаголовок 2"/>
          <p:cNvSpPr>
            <a:spLocks noGrp="1"/>
          </p:cNvSpPr>
          <p:nvPr>
            <p:ph type="subTitle" idx="1"/>
          </p:nvPr>
        </p:nvSpPr>
        <p:spPr>
          <a:xfrm>
            <a:off x="8042366" y="4568689"/>
            <a:ext cx="3048000" cy="1440225"/>
          </a:xfrm>
        </p:spPr>
        <p:txBody>
          <a:bodyPr>
            <a:normAutofit/>
          </a:bodyPr>
          <a:lstStyle/>
          <a:p>
            <a:pPr algn="l"/>
            <a:r>
              <a:rPr lang="ru-RU" sz="2000" dirty="0" smtClean="0">
                <a:latin typeface="Times New Roman" pitchFamily="18" charset="0"/>
                <a:cs typeface="Times New Roman" pitchFamily="18" charset="0"/>
              </a:rPr>
              <a:t>Выполнила: Кали М</a:t>
            </a:r>
          </a:p>
          <a:p>
            <a:pPr algn="l"/>
            <a:r>
              <a:rPr lang="ru-RU" sz="2000" dirty="0" smtClean="0">
                <a:latin typeface="Times New Roman" pitchFamily="18" charset="0"/>
                <a:cs typeface="Times New Roman" pitchFamily="18" charset="0"/>
              </a:rPr>
              <a:t>Группа: 19-ММСК-2п</a:t>
            </a:r>
          </a:p>
          <a:p>
            <a:pPr algn="l"/>
            <a:r>
              <a:rPr lang="ru-RU" sz="2000" dirty="0" smtClean="0">
                <a:latin typeface="Times New Roman" pitchFamily="18" charset="0"/>
                <a:cs typeface="Times New Roman" pitchFamily="18" charset="0"/>
              </a:rPr>
              <a:t>Принял: </a:t>
            </a:r>
            <a:r>
              <a:rPr lang="ru-RU" sz="2000" dirty="0" err="1" smtClean="0">
                <a:latin typeface="Times New Roman" pitchFamily="18" charset="0"/>
                <a:cs typeface="Times New Roman" pitchFamily="18" charset="0"/>
              </a:rPr>
              <a:t>Гольцев</a:t>
            </a:r>
            <a:r>
              <a:rPr lang="ru-RU" sz="2000" dirty="0" smtClean="0">
                <a:latin typeface="Times New Roman" pitchFamily="18" charset="0"/>
                <a:cs typeface="Times New Roman" pitchFamily="18" charset="0"/>
              </a:rPr>
              <a:t> А.Г.</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965267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1999" cy="68580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800" dirty="0" smtClean="0">
                <a:solidFill>
                  <a:sysClr val="windowText" lastClr="000000"/>
                </a:solidFill>
                <a:latin typeface="Times New Roman" panose="02020603050405020304" pitchFamily="18" charset="0"/>
                <a:cs typeface="Times New Roman" panose="02020603050405020304" pitchFamily="18" charset="0"/>
              </a:rPr>
              <a:t>1. </a:t>
            </a:r>
            <a:r>
              <a:rPr lang="ru-RU" sz="2800" dirty="0" smtClean="0">
                <a:solidFill>
                  <a:schemeClr val="tx1"/>
                </a:solidFill>
                <a:latin typeface="Times New Roman" panose="02020603050405020304" pitchFamily="18" charset="0"/>
                <a:cs typeface="Times New Roman" panose="02020603050405020304" pitchFamily="18" charset="0"/>
              </a:rPr>
              <a:t>Современные методы </a:t>
            </a:r>
            <a:r>
              <a:rPr lang="ru-RU" sz="2800" dirty="0">
                <a:solidFill>
                  <a:schemeClr val="tx1"/>
                </a:solidFill>
                <a:latin typeface="Times New Roman" panose="02020603050405020304" pitchFamily="18" charset="0"/>
                <a:cs typeface="Times New Roman" panose="02020603050405020304" pitchFamily="18" charset="0"/>
              </a:rPr>
              <a:t>стандартизации и сертификации</a:t>
            </a:r>
            <a:r>
              <a:rPr lang="ru-RU" sz="2800" dirty="0" smtClean="0">
                <a:solidFill>
                  <a:schemeClr val="tx1"/>
                </a:solidFill>
                <a:latin typeface="Times New Roman" panose="02020603050405020304" pitchFamily="18" charset="0"/>
                <a:cs typeface="Times New Roman" panose="02020603050405020304" pitchFamily="18" charset="0"/>
              </a:rPr>
              <a:t>.</a:t>
            </a:r>
          </a:p>
          <a:p>
            <a:pPr algn="just"/>
            <a:r>
              <a:rPr lang="ru-RU" sz="2800" dirty="0" smtClean="0">
                <a:solidFill>
                  <a:schemeClr val="tx1"/>
                </a:solidFill>
                <a:latin typeface="Times New Roman" panose="02020603050405020304" pitchFamily="18" charset="0"/>
                <a:cs typeface="Times New Roman" panose="02020603050405020304" pitchFamily="18" charset="0"/>
              </a:rPr>
              <a:t>2. Совершенствование действующего законодательства и переход на иные формы регулирования качества и безопасности продукции путем формирования в Республике Казахстан системы технических регламентов, в том числе технического законодательства, гармонизированного с законодательством стран с развитой рыночной экономикой.</a:t>
            </a:r>
            <a:endParaRPr lang="ru-RU" sz="2800" dirty="0">
              <a:solidFill>
                <a:schemeClr val="tx1"/>
              </a:solidFill>
              <a:latin typeface="Times New Roman" pitchFamily="18" charset="0"/>
              <a:cs typeface="Times New Roman" pitchFamily="18" charset="0"/>
            </a:endParaRPr>
          </a:p>
          <a:p>
            <a:pPr algn="just"/>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040688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44327" y="886097"/>
            <a:ext cx="9997440" cy="4800600"/>
          </a:xfrm>
        </p:spPr>
        <p:txBody>
          <a:bodyPr>
            <a:normAutofit fontScale="92500" lnSpcReduction="20000"/>
          </a:bodyPr>
          <a:lstStyle/>
          <a:p>
            <a:pPr marL="82296" indent="0" algn="just">
              <a:buNone/>
            </a:pPr>
            <a:r>
              <a:rPr lang="ru-RU" dirty="0" smtClean="0">
                <a:latin typeface="Times New Roman" pitchFamily="18" charset="0"/>
                <a:cs typeface="Times New Roman" pitchFamily="18" charset="0"/>
              </a:rPr>
              <a:t>    Под </a:t>
            </a:r>
            <a:r>
              <a:rPr lang="ru-RU" dirty="0">
                <a:latin typeface="Times New Roman" pitchFamily="18" charset="0"/>
                <a:cs typeface="Times New Roman" pitchFamily="18" charset="0"/>
              </a:rPr>
              <a:t>методом стандартизации понимается прием или совокупность приемов, которые обеспечивают достижение поставленных целей.</a:t>
            </a:r>
          </a:p>
          <a:p>
            <a:pPr marL="82296" indent="0" algn="just">
              <a:buNone/>
            </a:pPr>
            <a:r>
              <a:rPr lang="ru-RU" dirty="0" smtClean="0">
                <a:latin typeface="Times New Roman" pitchFamily="18" charset="0"/>
                <a:cs typeface="Times New Roman" pitchFamily="18" charset="0"/>
              </a:rPr>
              <a:t>    Можно </a:t>
            </a:r>
            <a:r>
              <a:rPr lang="ru-RU" dirty="0">
                <a:latin typeface="Times New Roman" pitchFamily="18" charset="0"/>
                <a:cs typeface="Times New Roman" pitchFamily="18" charset="0"/>
              </a:rPr>
              <a:t>выделить следующие методы, применяемые в стандартизации:</a:t>
            </a:r>
          </a:p>
          <a:p>
            <a:pPr algn="just"/>
            <a:r>
              <a:rPr lang="ru-RU" dirty="0">
                <a:latin typeface="Times New Roman" pitchFamily="18" charset="0"/>
                <a:cs typeface="Times New Roman" pitchFamily="18" charset="0"/>
              </a:rPr>
              <a:t>упорядочение объектов;</a:t>
            </a:r>
          </a:p>
          <a:p>
            <a:pPr algn="just"/>
            <a:r>
              <a:rPr lang="ru-RU" dirty="0">
                <a:latin typeface="Times New Roman" pitchFamily="18" charset="0"/>
                <a:cs typeface="Times New Roman" pitchFamily="18" charset="0"/>
              </a:rPr>
              <a:t>параметрическая стандартизация;</a:t>
            </a:r>
          </a:p>
          <a:p>
            <a:pPr algn="just"/>
            <a:r>
              <a:rPr lang="ru-RU" dirty="0">
                <a:latin typeface="Times New Roman" pitchFamily="18" charset="0"/>
                <a:cs typeface="Times New Roman" pitchFamily="18" charset="0"/>
              </a:rPr>
              <a:t>унификация;</a:t>
            </a:r>
          </a:p>
          <a:p>
            <a:pPr algn="just"/>
            <a:r>
              <a:rPr lang="ru-RU" dirty="0" err="1">
                <a:latin typeface="Times New Roman" pitchFamily="18" charset="0"/>
                <a:cs typeface="Times New Roman" pitchFamily="18" charset="0"/>
              </a:rPr>
              <a:t>агрегатирование</a:t>
            </a:r>
            <a:r>
              <a:rPr lang="ru-RU" dirty="0">
                <a:latin typeface="Times New Roman" pitchFamily="18" charset="0"/>
                <a:cs typeface="Times New Roman" pitchFamily="18" charset="0"/>
              </a:rPr>
              <a:t>;</a:t>
            </a:r>
          </a:p>
          <a:p>
            <a:pPr algn="just"/>
            <a:r>
              <a:rPr lang="ru-RU" dirty="0">
                <a:latin typeface="Times New Roman" pitchFamily="18" charset="0"/>
                <a:cs typeface="Times New Roman" pitchFamily="18" charset="0"/>
              </a:rPr>
              <a:t>комплексная стандартизация;</a:t>
            </a:r>
          </a:p>
          <a:p>
            <a:pPr algn="just"/>
            <a:r>
              <a:rPr lang="ru-RU" dirty="0">
                <a:latin typeface="Times New Roman" pitchFamily="18" charset="0"/>
                <a:cs typeface="Times New Roman" pitchFamily="18" charset="0"/>
              </a:rPr>
              <a:t>опережающая стандартизация.</a:t>
            </a:r>
          </a:p>
          <a:p>
            <a:pPr marL="82296" indent="0" algn="just">
              <a:buNone/>
            </a:pPr>
            <a:endParaRPr lang="ru-RU" dirty="0"/>
          </a:p>
        </p:txBody>
      </p:sp>
    </p:spTree>
    <p:extLst>
      <p:ext uri="{BB962C8B-B14F-4D97-AF65-F5344CB8AC3E}">
        <p14:creationId xmlns:p14="http://schemas.microsoft.com/office/powerpoint/2010/main" val="124113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7062" y="232019"/>
            <a:ext cx="9997440" cy="1143000"/>
          </a:xfrm>
        </p:spPr>
        <p:txBody>
          <a:bodyPr/>
          <a:lstStyle/>
          <a:p>
            <a:pPr algn="ctr"/>
            <a:r>
              <a:rPr lang="ru-RU" b="1" dirty="0">
                <a:effectLst/>
                <a:latin typeface="Times New Roman" pitchFamily="18" charset="0"/>
                <a:cs typeface="Times New Roman" pitchFamily="18" charset="0"/>
              </a:rPr>
              <a:t>Упорядочение объектом</a:t>
            </a:r>
            <a:endParaRPr lang="ru-RU" dirty="0">
              <a:latin typeface="Times New Roman" pitchFamily="18" charset="0"/>
              <a:cs typeface="Times New Roman" pitchFamily="18" charset="0"/>
            </a:endParaRPr>
          </a:p>
        </p:txBody>
      </p:sp>
      <p:sp>
        <p:nvSpPr>
          <p:cNvPr id="3" name="Прямоугольник 2"/>
          <p:cNvSpPr/>
          <p:nvPr/>
        </p:nvSpPr>
        <p:spPr>
          <a:xfrm>
            <a:off x="1476103" y="1375019"/>
            <a:ext cx="10058399" cy="5078313"/>
          </a:xfrm>
          <a:prstGeom prst="rect">
            <a:avLst/>
          </a:prstGeom>
        </p:spPr>
        <p:txBody>
          <a:bodyPr wrap="square">
            <a:spAutoFit/>
          </a:bodyPr>
          <a:lstStyle/>
          <a:p>
            <a:pPr algn="just"/>
            <a:r>
              <a:rPr lang="ru-RU" dirty="0" smtClean="0">
                <a:latin typeface="Times New Roman" pitchFamily="18" charset="0"/>
                <a:cs typeface="Times New Roman" pitchFamily="18" charset="0"/>
              </a:rPr>
              <a:t>    Систематизация </a:t>
            </a:r>
            <a:r>
              <a:rPr lang="ru-RU" dirty="0">
                <a:latin typeface="Times New Roman" pitchFamily="18" charset="0"/>
                <a:cs typeface="Times New Roman" pitchFamily="18" charset="0"/>
              </a:rPr>
              <a:t>и отбор объектов стандартизации, </a:t>
            </a:r>
            <a:r>
              <a:rPr lang="ru-RU" dirty="0" err="1">
                <a:latin typeface="Times New Roman" pitchFamily="18" charset="0"/>
                <a:cs typeface="Times New Roman" pitchFamily="18" charset="0"/>
              </a:rPr>
              <a:t>симплификация</a:t>
            </a:r>
            <a:r>
              <a:rPr lang="ru-RU" dirty="0">
                <a:latin typeface="Times New Roman" pitchFamily="18" charset="0"/>
                <a:cs typeface="Times New Roman" pitchFamily="18" charset="0"/>
              </a:rPr>
              <a:t>, типизация и оптимизация объектов стандартизации составляют содержание метода упорядочения.</a:t>
            </a:r>
          </a:p>
          <a:p>
            <a:pPr algn="just"/>
            <a:r>
              <a:rPr lang="ru-RU" dirty="0" smtClean="0">
                <a:latin typeface="Times New Roman" pitchFamily="18" charset="0"/>
                <a:cs typeface="Times New Roman" pitchFamily="18" charset="0"/>
              </a:rPr>
              <a:t>а) </a:t>
            </a:r>
            <a:r>
              <a:rPr lang="ru-RU" b="1" dirty="0" smtClean="0">
                <a:latin typeface="Times New Roman" pitchFamily="18" charset="0"/>
                <a:cs typeface="Times New Roman" pitchFamily="18" charset="0"/>
              </a:rPr>
              <a:t>Систематизация</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объектов стандартизации заключается в</a:t>
            </a:r>
            <a:r>
              <a:rPr lang="ru-RU" b="1" dirty="0">
                <a:latin typeface="Times New Roman" pitchFamily="18" charset="0"/>
                <a:cs typeface="Times New Roman" pitchFamily="18" charset="0"/>
              </a:rPr>
              <a:t> </a:t>
            </a:r>
            <a:r>
              <a:rPr lang="ru-RU" dirty="0" smtClean="0">
                <a:latin typeface="Times New Roman" pitchFamily="18" charset="0"/>
                <a:cs typeface="Times New Roman" pitchFamily="18" charset="0"/>
              </a:rPr>
              <a:t>научно - </a:t>
            </a:r>
            <a:r>
              <a:rPr lang="ru-RU" dirty="0">
                <a:latin typeface="Times New Roman" pitchFamily="18" charset="0"/>
                <a:cs typeface="Times New Roman" pitchFamily="18" charset="0"/>
              </a:rPr>
              <a:t>обоснованном, последовательном классифицировании и ранжировании совокупности конкретных объектов стандартизации. </a:t>
            </a: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б</a:t>
            </a:r>
            <a:r>
              <a:rPr lang="ru-RU" dirty="0">
                <a:latin typeface="Times New Roman" pitchFamily="18" charset="0"/>
                <a:cs typeface="Times New Roman" pitchFamily="18" charset="0"/>
              </a:rPr>
              <a:t>)</a:t>
            </a:r>
            <a:r>
              <a:rPr lang="ru-RU" b="1" dirty="0">
                <a:latin typeface="Times New Roman" pitchFamily="18" charset="0"/>
                <a:cs typeface="Times New Roman" pitchFamily="18" charset="0"/>
              </a:rPr>
              <a:t> Отбор объектов стандартизации </a:t>
            </a:r>
            <a:r>
              <a:rPr lang="ru-RU" dirty="0">
                <a:latin typeface="Times New Roman" pitchFamily="18" charset="0"/>
                <a:cs typeface="Times New Roman" pitchFamily="18" charset="0"/>
              </a:rPr>
              <a:t>– деятельность, заключающаяся в отборе таких конкретных объектов, которые признаются целесообразными для дальнейшего применения в производстве.</a:t>
            </a:r>
          </a:p>
          <a:p>
            <a:pPr algn="just"/>
            <a:r>
              <a:rPr lang="ru-RU" dirty="0">
                <a:latin typeface="Times New Roman" pitchFamily="18" charset="0"/>
                <a:cs typeface="Times New Roman" pitchFamily="18" charset="0"/>
              </a:rPr>
              <a:t>в) </a:t>
            </a:r>
            <a:r>
              <a:rPr lang="ru-RU" b="1" dirty="0" err="1">
                <a:latin typeface="Times New Roman" pitchFamily="18" charset="0"/>
                <a:cs typeface="Times New Roman" pitchFamily="18" charset="0"/>
              </a:rPr>
              <a:t>Симплификация</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заключается в ограничении номенклатуры применяемых в производстве изделий, основных и вспомогательных материалов до такого количества, которое является достаточным для удовлетворения существующей потребности.</a:t>
            </a:r>
          </a:p>
          <a:p>
            <a:pPr algn="just"/>
            <a:r>
              <a:rPr lang="ru-RU" dirty="0">
                <a:latin typeface="Times New Roman" pitchFamily="18" charset="0"/>
                <a:cs typeface="Times New Roman" pitchFamily="18" charset="0"/>
              </a:rPr>
              <a:t>г) </a:t>
            </a:r>
            <a:r>
              <a:rPr lang="ru-RU" b="1" dirty="0">
                <a:latin typeface="Times New Roman" pitchFamily="18" charset="0"/>
                <a:cs typeface="Times New Roman" pitchFamily="18" charset="0"/>
              </a:rPr>
              <a:t>Типизация объектов стандартизации </a:t>
            </a:r>
            <a:r>
              <a:rPr lang="ru-RU" dirty="0">
                <a:latin typeface="Times New Roman" pitchFamily="18" charset="0"/>
                <a:cs typeface="Times New Roman" pitchFamily="18" charset="0"/>
              </a:rPr>
              <a:t>– деятельность, направленная на разработку и установление типовых объектов, конструктивных, технологических, организационных и экономических решений. Суть типизации состоит в распространении единого признака на всю совокупность объектов одного назначения. Признаками типизации могут быть конструктивные решения, порядок действий, производственные условия и т.п.</a:t>
            </a:r>
          </a:p>
          <a:p>
            <a:pPr algn="just"/>
            <a:r>
              <a:rPr lang="ru-RU" dirty="0">
                <a:latin typeface="Times New Roman" pitchFamily="18" charset="0"/>
                <a:cs typeface="Times New Roman" pitchFamily="18" charset="0"/>
              </a:rPr>
              <a:t>д) </a:t>
            </a:r>
            <a:r>
              <a:rPr lang="ru-RU" b="1" dirty="0">
                <a:latin typeface="Times New Roman" pitchFamily="18" charset="0"/>
                <a:cs typeface="Times New Roman" pitchFamily="18" charset="0"/>
              </a:rPr>
              <a:t>Оптимизация объектов стандартизации </a:t>
            </a:r>
            <a:r>
              <a:rPr lang="ru-RU" dirty="0">
                <a:latin typeface="Times New Roman" pitchFamily="18" charset="0"/>
                <a:cs typeface="Times New Roman" pitchFamily="18" charset="0"/>
              </a:rPr>
              <a:t>заключается в определении оптимальных (главных) параметров, а также значений всех других показателей, обеспечивающих заданный уровень качества.</a:t>
            </a:r>
          </a:p>
        </p:txBody>
      </p:sp>
    </p:spTree>
    <p:extLst>
      <p:ext uri="{BB962C8B-B14F-4D97-AF65-F5344CB8AC3E}">
        <p14:creationId xmlns:p14="http://schemas.microsoft.com/office/powerpoint/2010/main" val="3251961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1180" y="0"/>
            <a:ext cx="9997440" cy="1143000"/>
          </a:xfrm>
        </p:spPr>
        <p:txBody>
          <a:bodyPr>
            <a:normAutofit/>
          </a:bodyPr>
          <a:lstStyle/>
          <a:p>
            <a:pPr algn="ctr"/>
            <a:r>
              <a:rPr lang="ru-RU" b="1" dirty="0">
                <a:latin typeface="Times New Roman" pitchFamily="18" charset="0"/>
                <a:cs typeface="Times New Roman" pitchFamily="18" charset="0"/>
              </a:rPr>
              <a:t>Параметрическая </a:t>
            </a:r>
            <a:r>
              <a:rPr lang="ru-RU" b="1" dirty="0" smtClean="0">
                <a:latin typeface="Times New Roman" pitchFamily="18" charset="0"/>
                <a:cs typeface="Times New Roman" pitchFamily="18" charset="0"/>
              </a:rPr>
              <a:t>стандартизация</a:t>
            </a:r>
            <a:endParaRPr lang="ru-RU" dirty="0"/>
          </a:p>
        </p:txBody>
      </p:sp>
      <p:sp>
        <p:nvSpPr>
          <p:cNvPr id="3" name="Прямоугольник 2"/>
          <p:cNvSpPr/>
          <p:nvPr/>
        </p:nvSpPr>
        <p:spPr>
          <a:xfrm>
            <a:off x="1407522" y="1108710"/>
            <a:ext cx="10411098" cy="5355312"/>
          </a:xfrm>
          <a:prstGeom prst="rect">
            <a:avLst/>
          </a:prstGeom>
        </p:spPr>
        <p:txBody>
          <a:bodyPr wrap="square">
            <a:spAutoFit/>
          </a:bodyPr>
          <a:lstStyle/>
          <a:p>
            <a:pPr algn="just"/>
            <a:r>
              <a:rPr lang="ru-RU" dirty="0" smtClean="0">
                <a:latin typeface="Times New Roman" pitchFamily="18" charset="0"/>
                <a:cs typeface="Times New Roman" pitchFamily="18" charset="0"/>
              </a:rPr>
              <a:t>а</a:t>
            </a: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Выбор и обоснование параметрических рядов </a:t>
            </a:r>
            <a:r>
              <a:rPr lang="ru-RU" dirty="0">
                <a:latin typeface="Times New Roman" pitchFamily="18" charset="0"/>
                <a:cs typeface="Times New Roman" pitchFamily="18" charset="0"/>
              </a:rPr>
              <a:t>стандартизуемых объектов - это выбор и установление целесообразных численных значений параметров, подчиняющихся строго определенной математической закономерности. Параметры изделий делятся на основные и главные, причем главные выделяются из числа основных. </a:t>
            </a:r>
          </a:p>
          <a:p>
            <a:pPr algn="just"/>
            <a:r>
              <a:rPr lang="ru-RU" dirty="0">
                <a:latin typeface="Times New Roman" pitchFamily="18" charset="0"/>
                <a:cs typeface="Times New Roman" pitchFamily="18" charset="0"/>
              </a:rPr>
              <a:t>б)</a:t>
            </a:r>
            <a:r>
              <a:rPr lang="ru-RU" b="1" dirty="0">
                <a:latin typeface="Times New Roman" pitchFamily="18" charset="0"/>
                <a:cs typeface="Times New Roman" pitchFamily="18" charset="0"/>
              </a:rPr>
              <a:t> Система предпочтительных чисел </a:t>
            </a:r>
            <a:r>
              <a:rPr lang="ru-RU" dirty="0">
                <a:latin typeface="Times New Roman" pitchFamily="18" charset="0"/>
                <a:cs typeface="Times New Roman" pitchFamily="18" charset="0"/>
              </a:rPr>
              <a:t>является основанием для выбора величин и градаций параметров всех видов продукции, что позволяет наилучшим образом согласовать и увязать между собой изделия, полуфабрикаты, материалы, транспортные средства, технологическое, контрольно-измерительное и другое оборудование. Ряды предпочтительных чисел включают целые степени десяти и имеют знаменатели геометрической прогрессии, </a:t>
            </a:r>
            <a:r>
              <a:rPr lang="ru-RU" dirty="0" smtClean="0">
                <a:latin typeface="Times New Roman" pitchFamily="18" charset="0"/>
                <a:cs typeface="Times New Roman" pitchFamily="18" charset="0"/>
              </a:rPr>
              <a:t>равные.</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Каждый </a:t>
            </a:r>
            <a:r>
              <a:rPr lang="ru-RU" dirty="0">
                <a:latin typeface="Times New Roman" pitchFamily="18" charset="0"/>
                <a:cs typeface="Times New Roman" pitchFamily="18" charset="0"/>
              </a:rPr>
              <a:t>член ряда получают путем умножения предыдущего члена на знаменатель </a:t>
            </a:r>
            <a:r>
              <a:rPr lang="ru-RU" dirty="0" smtClean="0">
                <a:latin typeface="Times New Roman" pitchFamily="18" charset="0"/>
                <a:cs typeface="Times New Roman" pitchFamily="18" charset="0"/>
              </a:rPr>
              <a:t>прогрессии</a:t>
            </a:r>
            <a:endParaRPr lang="ru-RU" dirty="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в</a:t>
            </a: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Выбор номенклатуры главных и основных параметров изделий. </a:t>
            </a:r>
            <a:r>
              <a:rPr lang="ru-RU" dirty="0">
                <a:latin typeface="Times New Roman" pitchFamily="18" charset="0"/>
                <a:cs typeface="Times New Roman" pitchFamily="18" charset="0"/>
              </a:rPr>
              <a:t>При выборе главных и основных параметров исходят из следующих положений: главные параметры должны наиболее полно выражать технические и эксплуатационные свойства изделия; быть максимально стабильными во времени, т.е. сохраняться неизменными при модификации и совершенствовании стандартизуемых изделий, а также не зависеть от технологии изготовления, используемых материалов, принятых методов расчета; </a:t>
            </a:r>
            <a:r>
              <a:rPr lang="ru-RU" dirty="0" smtClean="0">
                <a:latin typeface="Times New Roman" pitchFamily="18" charset="0"/>
                <a:cs typeface="Times New Roman" pitchFamily="18" charset="0"/>
              </a:rPr>
              <a:t>г</a:t>
            </a: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Выбор диапазона параметрического ряда, </a:t>
            </a:r>
            <a:r>
              <a:rPr lang="ru-RU" dirty="0">
                <a:latin typeface="Times New Roman" pitchFamily="18" charset="0"/>
                <a:cs typeface="Times New Roman" pitchFamily="18" charset="0"/>
              </a:rPr>
              <a:t>который производится после выбора целесообразной для стандартизации номенклатуры главных и основных параметров изделий. </a:t>
            </a:r>
            <a:r>
              <a:rPr lang="ru-RU" b="1" dirty="0">
                <a:latin typeface="Times New Roman" pitchFamily="18" charset="0"/>
                <a:cs typeface="Times New Roman" pitchFamily="18" charset="0"/>
              </a:rPr>
              <a:t>Под параметрическим рядом </a:t>
            </a:r>
            <a:r>
              <a:rPr lang="ru-RU" dirty="0">
                <a:latin typeface="Times New Roman" pitchFamily="18" charset="0"/>
                <a:cs typeface="Times New Roman" pitchFamily="18" charset="0"/>
              </a:rPr>
              <a:t>понимают совокупность числовых значений параметров, построенных в определенном диапазоне на основе принятой градации. </a:t>
            </a:r>
          </a:p>
        </p:txBody>
      </p:sp>
    </p:spTree>
    <p:extLst>
      <p:ext uri="{BB962C8B-B14F-4D97-AF65-F5344CB8AC3E}">
        <p14:creationId xmlns:p14="http://schemas.microsoft.com/office/powerpoint/2010/main" val="1059332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effectLst/>
                <a:latin typeface="Times New Roman" pitchFamily="18" charset="0"/>
                <a:cs typeface="Times New Roman" pitchFamily="18" charset="0"/>
              </a:rPr>
              <a:t>Унификация продукции</a:t>
            </a:r>
            <a:endParaRPr lang="ru-RU" dirty="0">
              <a:latin typeface="Times New Roman" pitchFamily="18" charset="0"/>
              <a:cs typeface="Times New Roman" pitchFamily="18" charset="0"/>
            </a:endParaRPr>
          </a:p>
        </p:txBody>
      </p:sp>
      <p:sp>
        <p:nvSpPr>
          <p:cNvPr id="3" name="Прямоугольник 2"/>
          <p:cNvSpPr/>
          <p:nvPr/>
        </p:nvSpPr>
        <p:spPr>
          <a:xfrm>
            <a:off x="1597152" y="1305342"/>
            <a:ext cx="10338816" cy="5078313"/>
          </a:xfrm>
          <a:prstGeom prst="rect">
            <a:avLst/>
          </a:prstGeom>
        </p:spPr>
        <p:txBody>
          <a:bodyPr wrap="square">
            <a:spAutoFit/>
          </a:bodyPr>
          <a:lstStyle/>
          <a:p>
            <a:pPr algn="just"/>
            <a:r>
              <a:rPr lang="ru-RU" dirty="0">
                <a:latin typeface="Times New Roman" pitchFamily="18" charset="0"/>
                <a:cs typeface="Times New Roman" pitchFamily="18" charset="0"/>
              </a:rPr>
              <a:t>Унификация осуществляется по следующим направлениям:</a:t>
            </a:r>
          </a:p>
          <a:p>
            <a:pPr marL="285750" indent="-285750" algn="just">
              <a:buFont typeface="Arial" pitchFamily="34" charset="0"/>
              <a:buChar char="•"/>
            </a:pPr>
            <a:r>
              <a:rPr lang="ru-RU" dirty="0" err="1" smtClean="0">
                <a:latin typeface="Times New Roman" pitchFamily="18" charset="0"/>
                <a:cs typeface="Times New Roman" pitchFamily="18" charset="0"/>
              </a:rPr>
              <a:t>модификационная</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унификация, т.е. унификация между базовой моделью и конструктивными модификациями, выполняемыми на основе этой базовой модели;</a:t>
            </a:r>
          </a:p>
          <a:p>
            <a:pPr marL="285750" indent="-285750" algn="just">
              <a:buFont typeface="Arial" pitchFamily="34" charset="0"/>
              <a:buChar char="•"/>
            </a:pPr>
            <a:r>
              <a:rPr lang="ru-RU" dirty="0" err="1" smtClean="0">
                <a:latin typeface="Times New Roman" pitchFamily="18" charset="0"/>
                <a:cs typeface="Times New Roman" pitchFamily="18" charset="0"/>
              </a:rPr>
              <a:t>внутритиповая</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(размерно-конструктивная) унификация, т.е. унификация между однотипными изделиями, имеющими различные параметры;</a:t>
            </a:r>
          </a:p>
          <a:p>
            <a:pPr marL="285750" indent="-285750" algn="just">
              <a:buFont typeface="Arial" pitchFamily="34" charset="0"/>
              <a:buChar char="•"/>
            </a:pPr>
            <a:r>
              <a:rPr lang="ru-RU" dirty="0" err="1" smtClean="0">
                <a:latin typeface="Times New Roman" pitchFamily="18" charset="0"/>
                <a:cs typeface="Times New Roman" pitchFamily="18" charset="0"/>
              </a:rPr>
              <a:t>межтиповая</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унификация, т.е. унификация сборочных единиц и деталей изделий, отличающихся конструкцией, но имеющих сходные величины основных параметров;</a:t>
            </a:r>
          </a:p>
          <a:p>
            <a:pPr marL="285750" indent="-285750" algn="just">
              <a:buFont typeface="Arial" pitchFamily="34" charset="0"/>
              <a:buChar char="•"/>
            </a:pPr>
            <a:r>
              <a:rPr lang="ru-RU" dirty="0" smtClean="0">
                <a:latin typeface="Times New Roman" pitchFamily="18" charset="0"/>
                <a:cs typeface="Times New Roman" pitchFamily="18" charset="0"/>
              </a:rPr>
              <a:t>общая </a:t>
            </a:r>
            <a:r>
              <a:rPr lang="ru-RU" dirty="0">
                <a:latin typeface="Times New Roman" pitchFamily="18" charset="0"/>
                <a:cs typeface="Times New Roman" pitchFamily="18" charset="0"/>
              </a:rPr>
              <a:t>унификация, т.е. унификация сходных по назначению деталей и сборочных единиц изделий, не имеющих конструктивного подобия и отличающихся размерами основных параметров</a:t>
            </a:r>
            <a:r>
              <a:rPr lang="ru-RU" dirty="0" smtClean="0">
                <a:latin typeface="Times New Roman" pitchFamily="18" charset="0"/>
                <a:cs typeface="Times New Roman" pitchFamily="18" charset="0"/>
              </a:rPr>
              <a:t>.</a:t>
            </a:r>
          </a:p>
          <a:p>
            <a:pPr algn="just"/>
            <a:r>
              <a:rPr lang="ru-RU" b="1" dirty="0">
                <a:latin typeface="Times New Roman" pitchFamily="18" charset="0"/>
                <a:cs typeface="Times New Roman" pitchFamily="18" charset="0"/>
              </a:rPr>
              <a:t>Практика унификации машин, их деталей и узлов</a:t>
            </a:r>
            <a:endParaRPr lang="ru-RU" dirty="0">
              <a:latin typeface="Times New Roman" pitchFamily="18" charset="0"/>
              <a:cs typeface="Times New Roman" pitchFamily="18" charset="0"/>
            </a:endParaRPr>
          </a:p>
          <a:p>
            <a:pPr algn="just"/>
            <a:r>
              <a:rPr lang="ru-RU" dirty="0">
                <a:latin typeface="Times New Roman" pitchFamily="18" charset="0"/>
                <a:cs typeface="Times New Roman" pitchFamily="18" charset="0"/>
              </a:rPr>
              <a:t>Унификация машин, их деталей и сборочных единиц проводится на базе существующего или возможного подобия изделий, предназначенных для выполнения аналогичных по технологии и условиям работы операций или процессов.</a:t>
            </a:r>
          </a:p>
          <a:p>
            <a:pPr algn="just"/>
            <a:r>
              <a:rPr lang="ru-RU" b="1" dirty="0">
                <a:latin typeface="Times New Roman" pitchFamily="18" charset="0"/>
                <a:cs typeface="Times New Roman" pitchFamily="18" charset="0"/>
              </a:rPr>
              <a:t>Межотраслевая унификация элементов машин</a:t>
            </a:r>
            <a:endParaRPr lang="ru-RU" dirty="0">
              <a:latin typeface="Times New Roman" pitchFamily="18" charset="0"/>
              <a:cs typeface="Times New Roman" pitchFamily="18" charset="0"/>
            </a:endParaRPr>
          </a:p>
          <a:p>
            <a:pPr algn="just"/>
            <a:r>
              <a:rPr lang="ru-RU" dirty="0">
                <a:latin typeface="Times New Roman" pitchFamily="18" charset="0"/>
                <a:cs typeface="Times New Roman" pitchFamily="18" charset="0"/>
              </a:rPr>
              <a:t>Объединение машин по однородности выполняемых ими процессов является следствием общности физической сущности этих процессов, которые сводятся к воздействию рабочих органов машины на внешнюю среду. Технологические процессы выполнения трудоемких работ в различных отраслях хозяйства могут быть сведены к ограниченному числу операций. </a:t>
            </a:r>
            <a:endParaRPr lang="ru-RU" dirty="0"/>
          </a:p>
        </p:txBody>
      </p:sp>
    </p:spTree>
    <p:extLst>
      <p:ext uri="{BB962C8B-B14F-4D97-AF65-F5344CB8AC3E}">
        <p14:creationId xmlns:p14="http://schemas.microsoft.com/office/powerpoint/2010/main" val="3186506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77568" y="445008"/>
            <a:ext cx="9997440" cy="1143000"/>
          </a:xfrm>
        </p:spPr>
        <p:txBody>
          <a:bodyPr/>
          <a:lstStyle/>
          <a:p>
            <a:pPr algn="ctr"/>
            <a:r>
              <a:rPr lang="ru-RU" b="1" dirty="0" err="1">
                <a:effectLst/>
                <a:latin typeface="Times New Roman" pitchFamily="18" charset="0"/>
                <a:cs typeface="Times New Roman" pitchFamily="18" charset="0"/>
              </a:rPr>
              <a:t>Агрегатирование</a:t>
            </a:r>
            <a:endParaRPr lang="ru-RU" dirty="0">
              <a:latin typeface="Times New Roman" pitchFamily="18" charset="0"/>
              <a:cs typeface="Times New Roman" pitchFamily="18" charset="0"/>
            </a:endParaRPr>
          </a:p>
        </p:txBody>
      </p:sp>
      <p:sp>
        <p:nvSpPr>
          <p:cNvPr id="3" name="Прямоугольник 2"/>
          <p:cNvSpPr/>
          <p:nvPr/>
        </p:nvSpPr>
        <p:spPr>
          <a:xfrm>
            <a:off x="1731264" y="1758893"/>
            <a:ext cx="9741408" cy="3416320"/>
          </a:xfrm>
          <a:prstGeom prst="rect">
            <a:avLst/>
          </a:prstGeom>
        </p:spPr>
        <p:txBody>
          <a:bodyPr wrap="square">
            <a:spAutoFit/>
          </a:bodyPr>
          <a:lstStyle/>
          <a:p>
            <a:pPr algn="just"/>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Агрегатирование</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это метод конструирования машин и оборудования путем применения ограниченного числа унифицированных и стандартных деталей и сборочных единиц, обладающих функциональной и геометрической взаимозаменяемостью. </a:t>
            </a:r>
            <a:r>
              <a:rPr lang="ru-RU" dirty="0" err="1">
                <a:latin typeface="Times New Roman" pitchFamily="18" charset="0"/>
                <a:cs typeface="Times New Roman" pitchFamily="18" charset="0"/>
              </a:rPr>
              <a:t>Агрегатирование</a:t>
            </a:r>
            <a:r>
              <a:rPr lang="ru-RU" dirty="0">
                <a:latin typeface="Times New Roman" pitchFamily="18" charset="0"/>
                <a:cs typeface="Times New Roman" pitchFamily="18" charset="0"/>
              </a:rPr>
              <a:t> позволяет скомпоновать новую машину из уже спроектированных и освоенных производством сборочных единиц и агрегатов, что приводит к значительному росту мощности предприятий без лишних затрат, без увеличения производственных площадей. Большое значение имеет рациональное членение оборудования, что позволяет создавать из минимального числа типоразмеров узлов максимальное число компоновок оборудования. Результатом этой работы должны быть параметрические стандарты и технические задания на проектирование сборочных единиц. Таким образом, базой </a:t>
            </a:r>
            <a:r>
              <a:rPr lang="ru-RU" dirty="0" err="1">
                <a:latin typeface="Times New Roman" pitchFamily="18" charset="0"/>
                <a:cs typeface="Times New Roman" pitchFamily="18" charset="0"/>
              </a:rPr>
              <a:t>агрегатирования</a:t>
            </a:r>
            <a:r>
              <a:rPr lang="ru-RU" dirty="0">
                <a:latin typeface="Times New Roman" pitchFamily="18" charset="0"/>
                <a:cs typeface="Times New Roman" pitchFamily="18" charset="0"/>
              </a:rPr>
              <a:t> является стандартизация, а ее внедрение требует разработки параметрических стандартов и стандартов на показатели качества различных типов сборочных единиц и агрегатов машин.</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2146984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89760" y="579120"/>
            <a:ext cx="9997440" cy="1143000"/>
          </a:xfrm>
        </p:spPr>
        <p:txBody>
          <a:bodyPr>
            <a:normAutofit/>
          </a:bodyPr>
          <a:lstStyle/>
          <a:p>
            <a:pPr algn="ctr"/>
            <a:r>
              <a:rPr lang="ru-RU" b="1" dirty="0">
                <a:effectLst/>
                <a:latin typeface="Times New Roman" pitchFamily="18" charset="0"/>
                <a:cs typeface="Times New Roman" pitchFamily="18" charset="0"/>
              </a:rPr>
              <a:t>Комплексная </a:t>
            </a:r>
            <a:r>
              <a:rPr lang="ru-RU" b="1" dirty="0" smtClean="0">
                <a:effectLst/>
                <a:latin typeface="Times New Roman" pitchFamily="18" charset="0"/>
                <a:cs typeface="Times New Roman" pitchFamily="18" charset="0"/>
              </a:rPr>
              <a:t>стандартизация</a:t>
            </a:r>
            <a:endParaRPr lang="ru-RU" dirty="0">
              <a:latin typeface="Times New Roman" pitchFamily="18" charset="0"/>
              <a:cs typeface="Times New Roman" pitchFamily="18" charset="0"/>
            </a:endParaRPr>
          </a:p>
        </p:txBody>
      </p:sp>
      <p:sp>
        <p:nvSpPr>
          <p:cNvPr id="3" name="Прямоугольник 2"/>
          <p:cNvSpPr/>
          <p:nvPr/>
        </p:nvSpPr>
        <p:spPr>
          <a:xfrm>
            <a:off x="1804416" y="1877688"/>
            <a:ext cx="9534144" cy="2031325"/>
          </a:xfrm>
          <a:prstGeom prst="rect">
            <a:avLst/>
          </a:prstGeom>
        </p:spPr>
        <p:txBody>
          <a:bodyPr wrap="square">
            <a:spAutoFit/>
          </a:bodyPr>
          <a:lstStyle/>
          <a:p>
            <a:pPr algn="just"/>
            <a:r>
              <a:rPr lang="ru-RU" dirty="0" smtClean="0">
                <a:latin typeface="Times New Roman" pitchFamily="18" charset="0"/>
                <a:cs typeface="Times New Roman" pitchFamily="18" charset="0"/>
              </a:rPr>
              <a:t>       Комплексная </a:t>
            </a:r>
            <a:r>
              <a:rPr lang="ru-RU" dirty="0">
                <a:latin typeface="Times New Roman" pitchFamily="18" charset="0"/>
                <a:cs typeface="Times New Roman" pitchFamily="18" charset="0"/>
              </a:rPr>
              <a:t>стандартизация (КС) - это стандартизация, при которой осуществляется целенаправленное и планомерное установление и применение системы взаимосвязанных требований как к самому объекту КС в целом и его основным элементам, так и к материальным и нематериальным факторам, влияющим на объект, в целях обеспечения оптимального решения конкретной проблемы. Сущность КС сводится к систематизации, оптимизации и увязке всех взаимодействующих факторов, обеспечивающих экономически оптимальный уровень качества.</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0994051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0992" y="140208"/>
            <a:ext cx="9997440" cy="1143000"/>
          </a:xfrm>
        </p:spPr>
        <p:txBody>
          <a:bodyPr>
            <a:normAutofit/>
          </a:bodyPr>
          <a:lstStyle/>
          <a:p>
            <a:pPr algn="ctr"/>
            <a:r>
              <a:rPr lang="ru-RU" b="1" dirty="0">
                <a:effectLst/>
                <a:latin typeface="Times New Roman" pitchFamily="18" charset="0"/>
                <a:cs typeface="Times New Roman" pitchFamily="18" charset="0"/>
              </a:rPr>
              <a:t>Опережающая </a:t>
            </a:r>
            <a:r>
              <a:rPr lang="ru-RU" b="1" dirty="0" smtClean="0">
                <a:effectLst/>
                <a:latin typeface="Times New Roman" pitchFamily="18" charset="0"/>
                <a:cs typeface="Times New Roman" pitchFamily="18" charset="0"/>
              </a:rPr>
              <a:t>стандартизация</a:t>
            </a:r>
            <a:endParaRPr lang="ru-RU" dirty="0">
              <a:latin typeface="Times New Roman" pitchFamily="18" charset="0"/>
              <a:cs typeface="Times New Roman" pitchFamily="18" charset="0"/>
            </a:endParaRPr>
          </a:p>
        </p:txBody>
      </p:sp>
      <p:sp>
        <p:nvSpPr>
          <p:cNvPr id="3" name="Прямоугольник 2"/>
          <p:cNvSpPr/>
          <p:nvPr/>
        </p:nvSpPr>
        <p:spPr>
          <a:xfrm>
            <a:off x="1548384" y="1183464"/>
            <a:ext cx="10472928" cy="4524315"/>
          </a:xfrm>
          <a:prstGeom prst="rect">
            <a:avLst/>
          </a:prstGeom>
        </p:spPr>
        <p:txBody>
          <a:bodyPr wrap="square">
            <a:spAutoFit/>
          </a:bodyPr>
          <a:lstStyle/>
          <a:p>
            <a:pPr algn="just"/>
            <a:r>
              <a:rPr lang="ru-RU" dirty="0" smtClean="0">
                <a:latin typeface="Times New Roman" pitchFamily="18" charset="0"/>
                <a:cs typeface="Times New Roman" pitchFamily="18" charset="0"/>
              </a:rPr>
              <a:t>        Опережающая </a:t>
            </a:r>
            <a:r>
              <a:rPr lang="ru-RU" dirty="0">
                <a:latin typeface="Times New Roman" pitchFamily="18" charset="0"/>
                <a:cs typeface="Times New Roman" pitchFamily="18" charset="0"/>
              </a:rPr>
              <a:t>стандартизация (ОС) – это стандартизация, заключающаяся в установлении повышенных по отношению к уже достигнутому на практике уровню норм, требований к объектам стандартизации, которые согласно прогнозам будут оптимальными в последующее планируемое время. В зависимости от реальных условий в стандартах устанавливают показатели, нормы, характеристики рабочего процесса в виде ступеней качества, имеющего дифференцированные сроки введения. Главным условием при разработке опережающих, в частности так называемых ступенчатых стандартов, является установление в них таких параметров и значений показателей качества, которые были бы оптимальными в планируемом интервале времени. Основными объектами опережающей стандартизации являются стабильные технически и экономически эффективные модифицируемые изделия при стабильной потребности в них. </a:t>
            </a:r>
            <a:r>
              <a:rPr lang="ru-RU" dirty="0" smtClean="0">
                <a:latin typeface="Times New Roman" pitchFamily="18" charset="0"/>
                <a:cs typeface="Times New Roman" pitchFamily="18" charset="0"/>
              </a:rPr>
              <a:t>Эту </a:t>
            </a:r>
            <a:r>
              <a:rPr lang="ru-RU" dirty="0">
                <a:latin typeface="Times New Roman" pitchFamily="18" charset="0"/>
                <a:cs typeface="Times New Roman" pitchFamily="18" charset="0"/>
              </a:rPr>
              <a:t>задачу рекомендуется решать в два этапа:</a:t>
            </a:r>
          </a:p>
          <a:p>
            <a:pPr algn="just"/>
            <a:r>
              <a:rPr lang="ru-RU" dirty="0">
                <a:latin typeface="Times New Roman" pitchFamily="18" charset="0"/>
                <a:cs typeface="Times New Roman" pitchFamily="18" charset="0"/>
              </a:rPr>
              <a:t>- установление количественной связи, степени влияния и увязка показателей качества отдельных агрегатов, узлов, деталей, материала, покупных и кооперируемых изделий, входящих в конечное изделие, с требуемыми показателями качества этого изделия в целом;</a:t>
            </a:r>
          </a:p>
          <a:p>
            <a:pPr algn="just"/>
            <a:r>
              <a:rPr lang="ru-RU" dirty="0">
                <a:latin typeface="Times New Roman" pitchFamily="18" charset="0"/>
                <a:cs typeface="Times New Roman" pitchFamily="18" charset="0"/>
              </a:rPr>
              <a:t>- установление и увязка тех же параметров средств изготовления, из­мерения и других факторов (в том числе технологических) с требуемыми показателями качества агрегатов, узлов и деталей, входящих в конечное изделие.</a:t>
            </a:r>
          </a:p>
        </p:txBody>
      </p:sp>
    </p:spTree>
    <p:extLst>
      <p:ext uri="{BB962C8B-B14F-4D97-AF65-F5344CB8AC3E}">
        <p14:creationId xmlns:p14="http://schemas.microsoft.com/office/powerpoint/2010/main" val="27546579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36064" y="469392"/>
            <a:ext cx="9997440" cy="1143000"/>
          </a:xfrm>
        </p:spPr>
        <p:txBody>
          <a:bodyPr/>
          <a:lstStyle/>
          <a:p>
            <a:r>
              <a:rPr lang="ru-RU" dirty="0" smtClean="0">
                <a:latin typeface="Times New Roman" pitchFamily="18" charset="0"/>
                <a:cs typeface="Times New Roman" pitchFamily="18" charset="0"/>
              </a:rPr>
              <a:t>Современные методы стандартизации</a:t>
            </a:r>
            <a:endParaRPr lang="ru-RU" dirty="0">
              <a:latin typeface="Times New Roman" pitchFamily="18" charset="0"/>
              <a:cs typeface="Times New Roman" pitchFamily="18" charset="0"/>
            </a:endParaRPr>
          </a:p>
        </p:txBody>
      </p:sp>
      <p:sp>
        <p:nvSpPr>
          <p:cNvPr id="3" name="Прямоугольник 2"/>
          <p:cNvSpPr/>
          <p:nvPr/>
        </p:nvSpPr>
        <p:spPr>
          <a:xfrm>
            <a:off x="2206752" y="1811542"/>
            <a:ext cx="9424416" cy="3046988"/>
          </a:xfrm>
          <a:prstGeom prst="rect">
            <a:avLst/>
          </a:prstGeom>
        </p:spPr>
        <p:txBody>
          <a:bodyPr wrap="square">
            <a:spAutoFit/>
          </a:bodyPr>
          <a:lstStyle/>
          <a:p>
            <a:pPr algn="just"/>
            <a:r>
              <a:rPr lang="ru-RU" sz="2400" dirty="0" smtClean="0">
                <a:latin typeface="Times New Roman" pitchFamily="18" charset="0"/>
                <a:cs typeface="Times New Roman" pitchFamily="18" charset="0"/>
              </a:rPr>
              <a:t>    Методом </a:t>
            </a:r>
            <a:r>
              <a:rPr lang="ru-RU" sz="2400" dirty="0">
                <a:latin typeface="Times New Roman" pitchFamily="18" charset="0"/>
                <a:cs typeface="Times New Roman" pitchFamily="18" charset="0"/>
              </a:rPr>
              <a:t>стандартизации называют совокупность всех средств достижения целей стандартизации. </a:t>
            </a:r>
            <a:endParaRPr lang="ru-RU" sz="2400"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   Существует </a:t>
            </a:r>
            <a:r>
              <a:rPr lang="ru-RU" sz="2400" dirty="0">
                <a:latin typeface="Times New Roman" pitchFamily="18" charset="0"/>
                <a:cs typeface="Times New Roman" pitchFamily="18" charset="0"/>
              </a:rPr>
              <a:t>несколько основных методов стандартизации: </a:t>
            </a:r>
            <a:endParaRPr lang="ru-RU" sz="2400" dirty="0" smtClean="0">
              <a:latin typeface="Times New Roman" pitchFamily="18" charset="0"/>
              <a:cs typeface="Times New Roman" pitchFamily="18" charset="0"/>
            </a:endParaRPr>
          </a:p>
          <a:p>
            <a:pPr marL="285750" indent="-285750" algn="just">
              <a:buFont typeface="Arial" pitchFamily="34" charset="0"/>
              <a:buChar char="•"/>
            </a:pPr>
            <a:r>
              <a:rPr lang="ru-RU" sz="2400" dirty="0" smtClean="0">
                <a:latin typeface="Times New Roman" pitchFamily="18" charset="0"/>
                <a:cs typeface="Times New Roman" pitchFamily="18" charset="0"/>
              </a:rPr>
              <a:t>систематизация</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285750" indent="-285750" algn="just">
              <a:buFont typeface="Arial" pitchFamily="34" charset="0"/>
              <a:buChar char="•"/>
            </a:pPr>
            <a:r>
              <a:rPr lang="ru-RU" sz="2400" dirty="0" smtClean="0">
                <a:latin typeface="Times New Roman" pitchFamily="18" charset="0"/>
                <a:cs typeface="Times New Roman" pitchFamily="18" charset="0"/>
              </a:rPr>
              <a:t>унификация</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285750" indent="-285750" algn="just">
              <a:buFont typeface="Arial" pitchFamily="34" charset="0"/>
              <a:buChar char="•"/>
            </a:pPr>
            <a:r>
              <a:rPr lang="ru-RU" sz="2400" dirty="0" err="1" smtClean="0">
                <a:latin typeface="Times New Roman" pitchFamily="18" charset="0"/>
                <a:cs typeface="Times New Roman" pitchFamily="18" charset="0"/>
              </a:rPr>
              <a:t>симплификация</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285750" indent="-285750" algn="just">
              <a:buFont typeface="Arial" pitchFamily="34" charset="0"/>
              <a:buChar char="•"/>
            </a:pPr>
            <a:r>
              <a:rPr lang="ru-RU" sz="2400" dirty="0" smtClean="0">
                <a:latin typeface="Times New Roman" pitchFamily="18" charset="0"/>
                <a:cs typeface="Times New Roman" pitchFamily="18" charset="0"/>
              </a:rPr>
              <a:t>селекция</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285750" indent="-285750" algn="just">
              <a:buFont typeface="Arial" pitchFamily="34" charset="0"/>
              <a:buChar char="•"/>
            </a:pPr>
            <a:r>
              <a:rPr lang="ru-RU" sz="2400" dirty="0" smtClean="0">
                <a:latin typeface="Times New Roman" pitchFamily="18" charset="0"/>
                <a:cs typeface="Times New Roman" pitchFamily="18" charset="0"/>
              </a:rPr>
              <a:t>типизация.</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9083368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Систематизация</a:t>
            </a:r>
            <a:endParaRPr lang="ru-RU" dirty="0"/>
          </a:p>
        </p:txBody>
      </p:sp>
      <p:sp>
        <p:nvSpPr>
          <p:cNvPr id="3" name="Прямоугольник 2"/>
          <p:cNvSpPr/>
          <p:nvPr/>
        </p:nvSpPr>
        <p:spPr>
          <a:xfrm>
            <a:off x="1597152" y="1432620"/>
            <a:ext cx="9997440" cy="3970318"/>
          </a:xfrm>
          <a:prstGeom prst="rect">
            <a:avLst/>
          </a:prstGeom>
        </p:spPr>
        <p:txBody>
          <a:bodyPr wrap="square">
            <a:spAutoFit/>
          </a:bodyPr>
          <a:lstStyle/>
          <a:p>
            <a:pPr algn="just"/>
            <a:r>
              <a:rPr lang="ru-RU" dirty="0" smtClean="0">
                <a:latin typeface="Times New Roman" pitchFamily="18" charset="0"/>
                <a:cs typeface="Times New Roman" pitchFamily="18" charset="0"/>
              </a:rPr>
              <a:t>      Систематизация </a:t>
            </a:r>
            <a:r>
              <a:rPr lang="ru-RU" dirty="0">
                <a:latin typeface="Times New Roman" pitchFamily="18" charset="0"/>
                <a:cs typeface="Times New Roman" pitchFamily="18" charset="0"/>
              </a:rPr>
              <a:t>– один из самых распространенных методов стандартизации. Его применяют при упорядочивании объектов стандартизации. Систематизация представляет собой универсальный метод для проведения стандартизации работ, услуг и товаров. Конечным результатом применения данного метода является изготовление перечней изделий, образцов форм документации, а также описание типовых конструкций</a:t>
            </a:r>
            <a:r>
              <a:rPr lang="ru-RU" dirty="0" smtClean="0">
                <a:latin typeface="Times New Roman" pitchFamily="18" charset="0"/>
                <a:cs typeface="Times New Roman" pitchFamily="18" charset="0"/>
              </a:rPr>
              <a:t>.</a:t>
            </a:r>
          </a:p>
          <a:p>
            <a:pPr algn="just"/>
            <a:r>
              <a:rPr lang="ru-RU" dirty="0" smtClean="0">
                <a:latin typeface="Times New Roman" pitchFamily="18" charset="0"/>
                <a:cs typeface="Times New Roman" pitchFamily="18" charset="0"/>
              </a:rPr>
              <a:t>        Систематизацию </a:t>
            </a:r>
            <a:r>
              <a:rPr lang="ru-RU" dirty="0">
                <a:latin typeface="Times New Roman" pitchFamily="18" charset="0"/>
                <a:cs typeface="Times New Roman" pitchFamily="18" charset="0"/>
              </a:rPr>
              <a:t>можно изучать в виде научного последовательного обоснования и классификации определенных объектов стандартизации. В качестве примера систематизации можно привести разные виды классификаторов, действующих на территории России. При осуществлении </a:t>
            </a:r>
            <a:r>
              <a:rPr lang="ru-RU" dirty="0" err="1">
                <a:latin typeface="Times New Roman" pitchFamily="18" charset="0"/>
                <a:cs typeface="Times New Roman" pitchFamily="18" charset="0"/>
              </a:rPr>
              <a:t>симплификации</a:t>
            </a:r>
            <a:r>
              <a:rPr lang="ru-RU" dirty="0">
                <a:latin typeface="Times New Roman" pitchFamily="18" charset="0"/>
                <a:cs typeface="Times New Roman" pitchFamily="18" charset="0"/>
              </a:rPr>
              <a:t> выявляют такие объекты стандартизации, которые больше нет смысла и цели применять в производственных условиях. При составлении перечня специалисты отмечают определенные изделия, которые необходимо сократить в производстве или существенно ограничить выпуск таких деталей. Процесс направлен на удовлетворение количественной потребности в той или иной производственной единице, детали.</a:t>
            </a:r>
            <a:r>
              <a:rPr lang="ru-RU" dirty="0"/>
              <a:t/>
            </a:r>
            <a:br>
              <a:rPr lang="ru-RU" dirty="0"/>
            </a:br>
            <a:endParaRPr lang="ru-RU" dirty="0"/>
          </a:p>
        </p:txBody>
      </p:sp>
    </p:spTree>
    <p:extLst>
      <p:ext uri="{BB962C8B-B14F-4D97-AF65-F5344CB8AC3E}">
        <p14:creationId xmlns:p14="http://schemas.microsoft.com/office/powerpoint/2010/main" val="6174819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Times New Roman" pitchFamily="18" charset="0"/>
                <a:cs typeface="Times New Roman" pitchFamily="18" charset="0"/>
              </a:rPr>
              <a:t>Унификация</a:t>
            </a:r>
            <a:endParaRPr lang="ru-RU" dirty="0">
              <a:latin typeface="Times New Roman" pitchFamily="18" charset="0"/>
              <a:cs typeface="Times New Roman" pitchFamily="18" charset="0"/>
            </a:endParaRPr>
          </a:p>
        </p:txBody>
      </p:sp>
      <p:sp>
        <p:nvSpPr>
          <p:cNvPr id="3" name="Прямоугольник 2"/>
          <p:cNvSpPr/>
          <p:nvPr/>
        </p:nvSpPr>
        <p:spPr>
          <a:xfrm>
            <a:off x="1401318" y="1325076"/>
            <a:ext cx="10582656" cy="4801314"/>
          </a:xfrm>
          <a:prstGeom prst="rect">
            <a:avLst/>
          </a:prstGeom>
        </p:spPr>
        <p:txBody>
          <a:bodyPr wrap="square">
            <a:spAutoFit/>
          </a:bodyPr>
          <a:lstStyle/>
          <a:p>
            <a:pPr algn="just"/>
            <a:r>
              <a:rPr lang="ru-RU" dirty="0" smtClean="0">
                <a:latin typeface="Times New Roman" pitchFamily="18" charset="0"/>
                <a:cs typeface="Times New Roman" pitchFamily="18" charset="0"/>
              </a:rPr>
              <a:t>     Унификация </a:t>
            </a:r>
            <a:r>
              <a:rPr lang="ru-RU" dirty="0">
                <a:latin typeface="Times New Roman" pitchFamily="18" charset="0"/>
                <a:cs typeface="Times New Roman" pitchFamily="18" charset="0"/>
              </a:rPr>
              <a:t>продукции Под унификацией продукции понимают целенаправленное сокращение на рациональном уровне до оптимального числа типов объектов конкретного функционального назначения. При осуществлении унификации используется классификация, ранжирование, </a:t>
            </a:r>
            <a:r>
              <a:rPr lang="ru-RU" dirty="0" err="1">
                <a:latin typeface="Times New Roman" pitchFamily="18" charset="0"/>
                <a:cs typeface="Times New Roman" pitchFamily="18" charset="0"/>
              </a:rPr>
              <a:t>симплификация</a:t>
            </a:r>
            <a:r>
              <a:rPr lang="ru-RU" dirty="0">
                <a:latin typeface="Times New Roman" pitchFamily="18" charset="0"/>
                <a:cs typeface="Times New Roman" pitchFamily="18" charset="0"/>
              </a:rPr>
              <a:t>, оптимизация и селекция объектов стандартизации. </a:t>
            </a:r>
            <a:endParaRPr lang="ru-RU" dirty="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Направления</a:t>
            </a:r>
            <a:r>
              <a:rPr lang="ru-RU" dirty="0">
                <a:latin typeface="Times New Roman" pitchFamily="18" charset="0"/>
                <a:cs typeface="Times New Roman" pitchFamily="18" charset="0"/>
              </a:rPr>
              <a:t>, по которым производится унификация: </a:t>
            </a:r>
            <a:endParaRPr lang="ru-RU" dirty="0" smtClean="0">
              <a:latin typeface="Times New Roman" pitchFamily="18" charset="0"/>
              <a:cs typeface="Times New Roman" pitchFamily="18" charset="0"/>
            </a:endParaRPr>
          </a:p>
          <a:p>
            <a:pPr marL="285750" indent="-285750" algn="just">
              <a:buFont typeface="Arial" pitchFamily="34" charset="0"/>
              <a:buChar char="•"/>
            </a:pPr>
            <a:r>
              <a:rPr lang="ru-RU" dirty="0" smtClean="0">
                <a:latin typeface="Times New Roman" pitchFamily="18" charset="0"/>
                <a:cs typeface="Times New Roman" pitchFamily="18" charset="0"/>
              </a:rPr>
              <a:t>унификация </a:t>
            </a:r>
            <a:r>
              <a:rPr lang="ru-RU" dirty="0">
                <a:latin typeface="Times New Roman" pitchFamily="18" charset="0"/>
                <a:cs typeface="Times New Roman" pitchFamily="18" charset="0"/>
              </a:rPr>
              <a:t>технологического процесса; </a:t>
            </a:r>
            <a:endParaRPr lang="ru-RU" dirty="0" smtClean="0">
              <a:latin typeface="Times New Roman" pitchFamily="18" charset="0"/>
              <a:cs typeface="Times New Roman" pitchFamily="18" charset="0"/>
            </a:endParaRPr>
          </a:p>
          <a:p>
            <a:pPr marL="285750" indent="-285750" algn="just">
              <a:buFont typeface="Arial" pitchFamily="34" charset="0"/>
              <a:buChar char="•"/>
            </a:pPr>
            <a:r>
              <a:rPr lang="ru-RU" dirty="0" smtClean="0">
                <a:latin typeface="Times New Roman" pitchFamily="18" charset="0"/>
                <a:cs typeface="Times New Roman" pitchFamily="18" charset="0"/>
              </a:rPr>
              <a:t>создание </a:t>
            </a:r>
            <a:r>
              <a:rPr lang="ru-RU" dirty="0">
                <a:latin typeface="Times New Roman" pitchFamily="18" charset="0"/>
                <a:cs typeface="Times New Roman" pitchFamily="18" charset="0"/>
              </a:rPr>
              <a:t>образцов определенных изделий с учетом проведения дальнейшей унификации продукции одного типа; </a:t>
            </a:r>
            <a:endParaRPr lang="ru-RU" dirty="0" smtClean="0">
              <a:latin typeface="Times New Roman" pitchFamily="18" charset="0"/>
              <a:cs typeface="Times New Roman" pitchFamily="18" charset="0"/>
            </a:endParaRPr>
          </a:p>
          <a:p>
            <a:pPr marL="285750" indent="-285750" algn="just">
              <a:buFont typeface="Arial" pitchFamily="34" charset="0"/>
              <a:buChar char="•"/>
            </a:pPr>
            <a:r>
              <a:rPr lang="ru-RU" dirty="0" smtClean="0">
                <a:latin typeface="Times New Roman" pitchFamily="18" charset="0"/>
                <a:cs typeface="Times New Roman" pitchFamily="18" charset="0"/>
              </a:rPr>
              <a:t>определение </a:t>
            </a:r>
            <a:r>
              <a:rPr lang="ru-RU" dirty="0">
                <a:latin typeface="Times New Roman" pitchFamily="18" charset="0"/>
                <a:cs typeface="Times New Roman" pitchFamily="18" charset="0"/>
              </a:rPr>
              <a:t>размерных рядов для различных наименований продукции, деталей, техники</a:t>
            </a:r>
            <a:r>
              <a:rPr lang="ru-RU" dirty="0" smtClean="0">
                <a:latin typeface="Times New Roman" pitchFamily="18" charset="0"/>
                <a:cs typeface="Times New Roman" pitchFamily="18" charset="0"/>
              </a:rPr>
              <a:t>;</a:t>
            </a:r>
          </a:p>
          <a:p>
            <a:pPr marL="285750" indent="-285750" algn="just">
              <a:buFont typeface="Arial" pitchFamily="34" charset="0"/>
              <a:buChar char="•"/>
            </a:pPr>
            <a:r>
              <a:rPr lang="ru-RU" dirty="0" smtClean="0">
                <a:latin typeface="Times New Roman" pitchFamily="18" charset="0"/>
                <a:cs typeface="Times New Roman" pitchFamily="18" charset="0"/>
              </a:rPr>
              <a:t>сведение </a:t>
            </a:r>
            <a:r>
              <a:rPr lang="ru-RU" dirty="0">
                <a:latin typeface="Times New Roman" pitchFamily="18" charset="0"/>
                <a:cs typeface="Times New Roman" pitchFamily="18" charset="0"/>
              </a:rPr>
              <a:t>к минимальным эффективным значениям номенклатуры материалов и изделий, которые используются при производственном процессе и продаже. </a:t>
            </a:r>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Унификацию </a:t>
            </a:r>
            <a:r>
              <a:rPr lang="ru-RU" dirty="0">
                <a:latin typeface="Times New Roman" pitchFamily="18" charset="0"/>
                <a:cs typeface="Times New Roman" pitchFamily="18" charset="0"/>
              </a:rPr>
              <a:t>разделяют на отраслевую, межотраслевую, заводскую. Уровень унификации продукции является показателем уровня унификации, то есть он способен отражать содержание в определенной продукции похожие показатели и технические характеристики. Для просчета показателя унификации вводится коэффициент применяемости. В его состав входят показатели по количеству оригинальных деталей и суммарное число деталей. Для точного учета числа унифицированных деталей, которые связаны между собой на функциональном уровне применяют дополнительный метод </a:t>
            </a:r>
            <a:r>
              <a:rPr lang="ru-RU" dirty="0" err="1">
                <a:latin typeface="Times New Roman" pitchFamily="18" charset="0"/>
                <a:cs typeface="Times New Roman" pitchFamily="18" charset="0"/>
              </a:rPr>
              <a:t>агрегатирования</a:t>
            </a:r>
            <a:r>
              <a:rPr lang="ru-RU"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2154357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676400" y="751348"/>
            <a:ext cx="10134600" cy="535531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        Правовые основы стандартизации в Республике Казахстан впервые были установлены Законом Республики Казахстан «О стандартизации и сертификации», принятым в 1993 году.</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        В 1999 году Закон «О стандартизации и сертификации» был пересмотрен с учетом развития Казахстана и проведения рыночных реформ и принят новый Закон Республики Казахстан «О стандартизации», который 10 июня 2003 года был существенно изменен и дополнен.</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       Настоящий закон регулирует общественные отношения в области стандартизации, определяет правовые основы Государственной системы стандартизации и меры защиты интересов государства и потребителей в вопросах качества продукции, процессов (работ) и услуг посредством разработки и применения нормативных документов по стандартизации.</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       Основная цель закона - установление мер государственной защиты интересов потребителей и государства в вопросах качества и безопасности продукции, процессов (работ) и услуг посредством разработки и применения нормативных документов по стандартизации, устанавливающих требования, правила, нормы, и государственного контроля за выполнением обязательных требований стандартов при их применении.</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       Положения закона являются обязательными для выполнения всеми государственными органами управления, субъектами хозяйственной или иной деятельности независимо от формы собственности и общественными объединениями.</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      Законодательство Республики Казахстан о стандартизации основывается на Конституции Республики Казахстан и состоит из настоящего закона и иных нормативных правовых актов.  </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9406508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66850" y="403801"/>
            <a:ext cx="10248900" cy="5509200"/>
          </a:xfrm>
          <a:prstGeom prst="rect">
            <a:avLst/>
          </a:prstGeom>
        </p:spPr>
        <p:txBody>
          <a:bodyPr wrap="square">
            <a:spAutoFit/>
          </a:bodyPr>
          <a:lstStyle/>
          <a:p>
            <a:pPr algn="just"/>
            <a:r>
              <a:rPr lang="ru-RU" sz="20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  Государственная </a:t>
            </a:r>
            <a:r>
              <a:rPr lang="ru-RU" sz="2400" b="1" dirty="0">
                <a:latin typeface="Times New Roman" pitchFamily="18" charset="0"/>
                <a:cs typeface="Times New Roman" pitchFamily="18" charset="0"/>
              </a:rPr>
              <a:t>система стандартизации Республики Казахстан</a:t>
            </a:r>
            <a:endParaRPr lang="ru-RU" sz="2400" dirty="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развитие Закона Республики Казахстан «О стандартизации» разработана Государственная система стандартизации Республики Казахстан (ГССРК), которая представляет собой совокупность органов государственного управления, физических и юридических лиц, осуществляющих работы в области стандартизации, в том числе в области каталогизации продукции, в пределах их компетенции, нормативных документов, устанавливающих порядок проведения работ по стандартизации в Республике Казахстан.</a:t>
            </a:r>
          </a:p>
          <a:p>
            <a:pPr algn="just"/>
            <a:r>
              <a:rPr lang="ru-RU" dirty="0" smtClean="0">
                <a:latin typeface="Times New Roman" pitchFamily="18" charset="0"/>
                <a:cs typeface="Times New Roman" pitchFamily="18" charset="0"/>
              </a:rPr>
              <a:t>     Основные </a:t>
            </a:r>
            <a:r>
              <a:rPr lang="ru-RU" dirty="0">
                <a:latin typeface="Times New Roman" pitchFamily="18" charset="0"/>
                <a:cs typeface="Times New Roman" pitchFamily="18" charset="0"/>
              </a:rPr>
              <a:t>задачи ГСС РК. Для достижения целей стандартизации, установленных законодательством, ГСС РК должна решать следующие основные задачи:</a:t>
            </a:r>
          </a:p>
          <a:p>
            <a:pPr algn="just"/>
            <a:r>
              <a:rPr lang="ru-RU" dirty="0" smtClean="0">
                <a:latin typeface="Times New Roman" pitchFamily="18" charset="0"/>
                <a:cs typeface="Times New Roman" pitchFamily="18" charset="0"/>
              </a:rPr>
              <a:t>    ─ </a:t>
            </a:r>
            <a:r>
              <a:rPr lang="ru-RU" dirty="0">
                <a:latin typeface="Times New Roman" pitchFamily="18" charset="0"/>
                <a:cs typeface="Times New Roman" pitchFamily="18" charset="0"/>
              </a:rPr>
              <a:t>установление оптимальных требований к номенклатуре и качеству продукции, процессов (работ), услуг в интересах потребителя и государства, в том числе обеспечивающих их безопасность;</a:t>
            </a:r>
          </a:p>
          <a:p>
            <a:pPr algn="just"/>
            <a:r>
              <a:rPr lang="ru-RU" dirty="0" smtClean="0">
                <a:latin typeface="Times New Roman" pitchFamily="18" charset="0"/>
                <a:cs typeface="Times New Roman" pitchFamily="18" charset="0"/>
              </a:rPr>
              <a:t>    ─ </a:t>
            </a:r>
            <a:r>
              <a:rPr lang="ru-RU" dirty="0">
                <a:latin typeface="Times New Roman" pitchFamily="18" charset="0"/>
                <a:cs typeface="Times New Roman" pitchFamily="18" charset="0"/>
              </a:rPr>
              <a:t>установление требований по совместимости (конструктивной, электрической, электромагнитной, информационной, программной и др.), взаимозаменяемости и унификации продукции к технологическим процессам, метрологическим нормам и правилам;</a:t>
            </a:r>
          </a:p>
          <a:p>
            <a:pPr algn="just"/>
            <a:r>
              <a:rPr lang="ru-RU" dirty="0" smtClean="0">
                <a:latin typeface="Times New Roman" pitchFamily="18" charset="0"/>
                <a:cs typeface="Times New Roman" pitchFamily="18" charset="0"/>
              </a:rPr>
              <a:t>   ─ </a:t>
            </a:r>
            <a:r>
              <a:rPr lang="ru-RU" dirty="0">
                <a:latin typeface="Times New Roman" pitchFamily="18" charset="0"/>
                <a:cs typeface="Times New Roman" pitchFamily="18" charset="0"/>
              </a:rPr>
              <a:t>нормативное обеспечение производства, процессов (работ) и услуг, контроля (испытаний, анализа, измерений), сертификации и оценки качества продукции;</a:t>
            </a:r>
          </a:p>
          <a:p>
            <a:pPr algn="just"/>
            <a:r>
              <a:rPr lang="ru-RU" dirty="0" smtClean="0">
                <a:latin typeface="Times New Roman" pitchFamily="18" charset="0"/>
                <a:cs typeface="Times New Roman" pitchFamily="18" charset="0"/>
              </a:rPr>
              <a:t>  ─ </a:t>
            </a:r>
            <a:r>
              <a:rPr lang="ru-RU" dirty="0">
                <a:latin typeface="Times New Roman" pitchFamily="18" charset="0"/>
                <a:cs typeface="Times New Roman" pitchFamily="18" charset="0"/>
              </a:rPr>
              <a:t>развитие и ведение систем классификации и кодирования технико-экономической информации, каталогизации и штрихового кодирования продукции</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294701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1"/>
          </p:nvPr>
        </p:nvSpPr>
        <p:spPr>
          <a:xfrm>
            <a:off x="2781300" y="2381251"/>
            <a:ext cx="8667750" cy="876299"/>
          </a:xfrm>
        </p:spPr>
        <p:txBody>
          <a:bodyPr>
            <a:noAutofit/>
          </a:bodyPr>
          <a:lstStyle/>
          <a:p>
            <a:pPr marL="82296" indent="0">
              <a:buNone/>
            </a:pPr>
            <a:r>
              <a:rPr lang="ru-RU" sz="4800" dirty="0" smtClean="0">
                <a:latin typeface="Times New Roman" pitchFamily="18" charset="0"/>
                <a:cs typeface="Times New Roman" pitchFamily="18" charset="0"/>
              </a:rPr>
              <a:t>Спасибо за внимание!</a:t>
            </a:r>
            <a:endParaRPr lang="ru-RU" sz="4800" dirty="0">
              <a:latin typeface="Times New Roman" pitchFamily="18" charset="0"/>
              <a:cs typeface="Times New Roman" pitchFamily="18" charset="0"/>
            </a:endParaRPr>
          </a:p>
        </p:txBody>
      </p:sp>
    </p:spTree>
    <p:extLst>
      <p:ext uri="{BB962C8B-B14F-4D97-AF65-F5344CB8AC3E}">
        <p14:creationId xmlns:p14="http://schemas.microsoft.com/office/powerpoint/2010/main" val="6388182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37</TotalTime>
  <Words>1454</Words>
  <Application>Microsoft Office PowerPoint</Application>
  <PresentationFormat>Произвольный</PresentationFormat>
  <Paragraphs>77</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Солнцестояние</vt:lpstr>
      <vt:lpstr>Современные методы стандартизации и сертификации. </vt:lpstr>
      <vt:lpstr>Презентация PowerPoint</vt:lpstr>
      <vt:lpstr>Презентация PowerPoint</vt:lpstr>
      <vt:lpstr>Упорядочение объектом</vt:lpstr>
      <vt:lpstr>Параметрическая стандартизация</vt:lpstr>
      <vt:lpstr>Унификация продукции</vt:lpstr>
      <vt:lpstr>Агрегатирование</vt:lpstr>
      <vt:lpstr>Комплексная стандартизация</vt:lpstr>
      <vt:lpstr>Опережающая стандартизация</vt:lpstr>
      <vt:lpstr>Современные методы стандартизации</vt:lpstr>
      <vt:lpstr>Систематизация</vt:lpstr>
      <vt:lpstr>Унификация</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Admin</cp:lastModifiedBy>
  <cp:revision>5</cp:revision>
  <dcterms:created xsi:type="dcterms:W3CDTF">2020-10-13T02:53:07Z</dcterms:created>
  <dcterms:modified xsi:type="dcterms:W3CDTF">2020-11-03T05:47:53Z</dcterms:modified>
</cp:coreProperties>
</file>